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9" r:id="rId4"/>
    <p:sldId id="271" r:id="rId5"/>
    <p:sldId id="274" r:id="rId6"/>
    <p:sldId id="272" r:id="rId7"/>
    <p:sldId id="273" r:id="rId8"/>
    <p:sldId id="275" r:id="rId9"/>
    <p:sldId id="260" r:id="rId10"/>
    <p:sldId id="267" r:id="rId11"/>
  </p:sldIdLst>
  <p:sldSz cx="9144000" cy="6858000" type="screen4x3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iPqGrKeP3+BcAnx+lx57tH+s2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8"/>
  </p:normalViewPr>
  <p:slideViewPr>
    <p:cSldViewPr snapToGrid="0">
      <p:cViewPr varScale="1">
        <p:scale>
          <a:sx n="109" d="100"/>
          <a:sy n="109" d="100"/>
        </p:scale>
        <p:origin x="-15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kaël MEVELLEC" userId="e39efb9af76bfb5f" providerId="LiveId" clId="{2B5C4AA4-B6E1-4676-95B0-711C3E8B869F}"/>
    <pc:docChg chg="modSld">
      <pc:chgData name="Mickaël MEVELLEC" userId="e39efb9af76bfb5f" providerId="LiveId" clId="{2B5C4AA4-B6E1-4676-95B0-711C3E8B869F}" dt="2022-11-25T14:38:53.029" v="10" actId="20577"/>
      <pc:docMkLst>
        <pc:docMk/>
      </pc:docMkLst>
      <pc:sldChg chg="modSp mod">
        <pc:chgData name="Mickaël MEVELLEC" userId="e39efb9af76bfb5f" providerId="LiveId" clId="{2B5C4AA4-B6E1-4676-95B0-711C3E8B869F}" dt="2022-11-25T14:38:53.029" v="10" actId="20577"/>
        <pc:sldMkLst>
          <pc:docMk/>
          <pc:sldMk cId="3944751260" sldId="273"/>
        </pc:sldMkLst>
        <pc:spChg chg="mod">
          <ac:chgData name="Mickaël MEVELLEC" userId="e39efb9af76bfb5f" providerId="LiveId" clId="{2B5C4AA4-B6E1-4676-95B0-711C3E8B869F}" dt="2022-11-25T14:38:53.029" v="10" actId="20577"/>
          <ac:spMkLst>
            <pc:docMk/>
            <pc:sldMk cId="3944751260" sldId="273"/>
            <ac:spMk id="8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4040968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118069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589125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404129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1034753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177d283178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1177d283178_0_4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g1177d283178_0_48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24620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177d283178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1177d283178_0_3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g1177d283178_0_33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uverture">
  <p:cSld name="Couvertur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2561180" y="3406127"/>
            <a:ext cx="5348718" cy="1043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2529814" y="4449806"/>
            <a:ext cx="5380084" cy="347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9144000" cy="646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courante texte">
  <p:cSld name="Page courante text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>
            <a:spLocks noGrp="1"/>
          </p:cNvSpPr>
          <p:nvPr>
            <p:ph type="body" idx="1"/>
          </p:nvPr>
        </p:nvSpPr>
        <p:spPr>
          <a:xfrm>
            <a:off x="459956" y="1315122"/>
            <a:ext cx="8216676" cy="4948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2C6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4646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85A19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2C6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85A19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2C6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85A19"/>
              </a:buClr>
              <a:buSzPts val="1200"/>
              <a:buFont typeface="Arial"/>
              <a:buChar char="•"/>
              <a:defRPr sz="1200" b="0" i="1" u="none" strike="noStrike" cap="none">
                <a:solidFill>
                  <a:srgbClr val="002C6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C85A19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2C6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ctrTitle"/>
          </p:nvPr>
        </p:nvSpPr>
        <p:spPr>
          <a:xfrm>
            <a:off x="426790" y="350475"/>
            <a:ext cx="8249842" cy="305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2A2"/>
              </a:buClr>
              <a:buSzPts val="1800"/>
              <a:buFont typeface="Calibri"/>
              <a:buNone/>
              <a:defRPr sz="1800" b="1" i="0" u="none" strike="noStrike" cap="none">
                <a:solidFill>
                  <a:srgbClr val="0952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ubTitle" idx="2"/>
          </p:nvPr>
        </p:nvSpPr>
        <p:spPr>
          <a:xfrm>
            <a:off x="426790" y="687504"/>
            <a:ext cx="8249842" cy="386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46464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3" name="Google Shape;23;p8"/>
          <p:cNvCxnSpPr/>
          <p:nvPr/>
        </p:nvCxnSpPr>
        <p:spPr>
          <a:xfrm>
            <a:off x="426790" y="1204686"/>
            <a:ext cx="8249842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pic>
        <p:nvPicPr>
          <p:cNvPr id="24" name="Google Shape;24;p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393599"/>
            <a:ext cx="9144000" cy="646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courante 2 visuels et légendes">
  <p:cSld name="Page courante 2 visuels et légende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>
            <a:spLocks noGrp="1"/>
          </p:cNvSpPr>
          <p:nvPr>
            <p:ph type="pic" idx="2"/>
          </p:nvPr>
        </p:nvSpPr>
        <p:spPr>
          <a:xfrm>
            <a:off x="451053" y="1369816"/>
            <a:ext cx="4315386" cy="2340000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10"/>
          <p:cNvSpPr txBox="1">
            <a:spLocks noGrp="1"/>
          </p:cNvSpPr>
          <p:nvPr>
            <p:ph type="body" idx="1"/>
          </p:nvPr>
        </p:nvSpPr>
        <p:spPr>
          <a:xfrm>
            <a:off x="5051855" y="1369816"/>
            <a:ext cx="3610506" cy="4879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85A1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4646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85A19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28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85A19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28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85A19"/>
              </a:buClr>
              <a:buSzPts val="1200"/>
              <a:buFont typeface="Arial"/>
              <a:buChar char="•"/>
              <a:defRPr sz="1200" b="0" i="1" u="none" strike="noStrike" cap="none">
                <a:solidFill>
                  <a:srgbClr val="0028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C85A19"/>
              </a:buClr>
              <a:buSzPts val="1000"/>
              <a:buFont typeface="Courier New"/>
              <a:buChar char="o"/>
              <a:defRPr sz="1000" b="0" i="0" u="none" strike="noStrike" cap="none">
                <a:solidFill>
                  <a:srgbClr val="0028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0"/>
          <p:cNvSpPr>
            <a:spLocks noGrp="1"/>
          </p:cNvSpPr>
          <p:nvPr>
            <p:ph type="pic" idx="3"/>
          </p:nvPr>
        </p:nvSpPr>
        <p:spPr>
          <a:xfrm>
            <a:off x="449605" y="3916864"/>
            <a:ext cx="4316834" cy="23400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10"/>
          <p:cNvSpPr txBox="1">
            <a:spLocks noGrp="1"/>
          </p:cNvSpPr>
          <p:nvPr>
            <p:ph type="ctrTitle"/>
          </p:nvPr>
        </p:nvSpPr>
        <p:spPr>
          <a:xfrm>
            <a:off x="426790" y="350475"/>
            <a:ext cx="8249842" cy="305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2A2"/>
              </a:buClr>
              <a:buSzPts val="1800"/>
              <a:buFont typeface="Calibri"/>
              <a:buNone/>
              <a:defRPr sz="1800" b="1" i="0" u="none" strike="noStrike" cap="none">
                <a:solidFill>
                  <a:srgbClr val="0952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subTitle" idx="4"/>
          </p:nvPr>
        </p:nvSpPr>
        <p:spPr>
          <a:xfrm>
            <a:off x="426790" y="687504"/>
            <a:ext cx="8249842" cy="386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46464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p1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393599"/>
            <a:ext cx="9144000" cy="64644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10"/>
          <p:cNvCxnSpPr/>
          <p:nvPr/>
        </p:nvCxnSpPr>
        <p:spPr>
          <a:xfrm>
            <a:off x="426790" y="1204686"/>
            <a:ext cx="8249842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 - message">
  <p:cSld name="Fin - messag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393599"/>
            <a:ext cx="9144000" cy="646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courante libre">
  <p:cSld name="Page courante libr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 txBox="1">
            <a:spLocks noGrp="1"/>
          </p:cNvSpPr>
          <p:nvPr>
            <p:ph type="ctrTitle"/>
          </p:nvPr>
        </p:nvSpPr>
        <p:spPr>
          <a:xfrm>
            <a:off x="426790" y="350475"/>
            <a:ext cx="8249842" cy="305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2A2"/>
              </a:buClr>
              <a:buSzPts val="1800"/>
              <a:buFont typeface="Calibri"/>
              <a:buNone/>
              <a:defRPr sz="1800" b="1" i="0" u="none" strike="noStrike" cap="none">
                <a:solidFill>
                  <a:srgbClr val="0952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subTitle" idx="1"/>
          </p:nvPr>
        </p:nvSpPr>
        <p:spPr>
          <a:xfrm>
            <a:off x="426790" y="687504"/>
            <a:ext cx="8249842" cy="386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46464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2"/>
          <p:cNvSpPr txBox="1"/>
          <p:nvPr/>
        </p:nvSpPr>
        <p:spPr>
          <a:xfrm>
            <a:off x="3270909" y="654849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28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39;p1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393599"/>
            <a:ext cx="9144000" cy="64644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Google Shape;40;p12"/>
          <p:cNvCxnSpPr/>
          <p:nvPr/>
        </p:nvCxnSpPr>
        <p:spPr>
          <a:xfrm>
            <a:off x="426790" y="1204686"/>
            <a:ext cx="8249842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courante photo">
  <p:cSld name="Page courante photo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>
            <a:spLocks noGrp="1"/>
          </p:cNvSpPr>
          <p:nvPr>
            <p:ph type="pic" idx="2"/>
          </p:nvPr>
        </p:nvSpPr>
        <p:spPr>
          <a:xfrm>
            <a:off x="451052" y="1565275"/>
            <a:ext cx="8225580" cy="4527554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3"/>
          <p:cNvSpPr txBox="1">
            <a:spLocks noGrp="1"/>
          </p:cNvSpPr>
          <p:nvPr>
            <p:ph type="ctrTitle"/>
          </p:nvPr>
        </p:nvSpPr>
        <p:spPr>
          <a:xfrm>
            <a:off x="426790" y="350475"/>
            <a:ext cx="8249842" cy="305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2A2"/>
              </a:buClr>
              <a:buSzPts val="1800"/>
              <a:buFont typeface="Calibri"/>
              <a:buNone/>
              <a:defRPr sz="1800" b="1" i="0" u="none" strike="noStrike" cap="none">
                <a:solidFill>
                  <a:srgbClr val="0952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426790" y="687504"/>
            <a:ext cx="8249842" cy="386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46464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45" name="Google Shape;45;p13"/>
          <p:cNvCxnSpPr/>
          <p:nvPr/>
        </p:nvCxnSpPr>
        <p:spPr>
          <a:xfrm>
            <a:off x="426790" y="1320801"/>
            <a:ext cx="8249842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pic>
        <p:nvPicPr>
          <p:cNvPr id="46" name="Google Shape;46;p1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393599"/>
            <a:ext cx="9144000" cy="646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/>
        </p:nvSpPr>
        <p:spPr>
          <a:xfrm>
            <a:off x="8159534" y="6418281"/>
            <a:ext cx="743346" cy="281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2A2"/>
              </a:buClr>
              <a:buSzPts val="900"/>
              <a:buFont typeface="Calibri"/>
              <a:buNone/>
            </a:pPr>
            <a:fld id="{00000000-1234-1234-1234-123412341234}" type="slidenum">
              <a:rPr lang="fr-FR" sz="900" b="0" i="0" u="none" strike="noStrike" cap="none">
                <a:solidFill>
                  <a:srgbClr val="0952A2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952A2"/>
                </a:buClr>
                <a:buSzPts val="900"/>
                <a:buFont typeface="Calibri"/>
                <a:buNone/>
              </a:pPr>
              <a:t>‹N°›</a:t>
            </a:fld>
            <a:endParaRPr sz="900" b="0" i="0" u="none" strike="noStrike" cap="none">
              <a:solidFill>
                <a:srgbClr val="0952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>
            <a:spLocks noGrp="1"/>
          </p:cNvSpPr>
          <p:nvPr>
            <p:ph type="ctrTitle"/>
          </p:nvPr>
        </p:nvSpPr>
        <p:spPr>
          <a:xfrm>
            <a:off x="2545497" y="3406127"/>
            <a:ext cx="5348718" cy="731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fr-FR"/>
              <a:t>FFTT</a:t>
            </a:r>
            <a:endParaRPr/>
          </a:p>
        </p:txBody>
      </p:sp>
      <p:sp>
        <p:nvSpPr>
          <p:cNvPr id="52" name="Google Shape;52;p1"/>
          <p:cNvSpPr txBox="1">
            <a:spLocks noGrp="1"/>
          </p:cNvSpPr>
          <p:nvPr>
            <p:ph type="subTitle" idx="1"/>
          </p:nvPr>
        </p:nvSpPr>
        <p:spPr>
          <a:xfrm>
            <a:off x="2529814" y="4449806"/>
            <a:ext cx="5380084" cy="347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fr-FR"/>
              <a:t>Date 2021</a:t>
            </a:r>
            <a:endParaRPr/>
          </a:p>
        </p:txBody>
      </p:sp>
      <p:pic>
        <p:nvPicPr>
          <p:cNvPr id="53" name="Google Shape;53;p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9144000" cy="654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"/>
          <p:cNvSpPr txBox="1"/>
          <p:nvPr/>
        </p:nvSpPr>
        <p:spPr>
          <a:xfrm>
            <a:off x="1881898" y="1969889"/>
            <a:ext cx="5899093" cy="129263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FR" sz="3600" b="1" i="0" u="none" strike="noStrike" cap="none" dirty="0">
                <a:solidFill>
                  <a:srgbClr val="0952A2"/>
                </a:solidFill>
                <a:latin typeface="Calibri"/>
                <a:ea typeface="Calibri"/>
                <a:cs typeface="Calibri"/>
                <a:sym typeface="Calibri"/>
              </a:rPr>
              <a:t>CHALLENGE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FR" sz="3600" b="1" i="0" u="none" strike="noStrike" cap="none" dirty="0">
                <a:solidFill>
                  <a:srgbClr val="0952A2"/>
                </a:solidFill>
                <a:latin typeface="Calibri"/>
                <a:ea typeface="Calibri"/>
                <a:cs typeface="Calibri"/>
                <a:sym typeface="Calibri"/>
              </a:rPr>
              <a:t>DES RECREATIONS</a:t>
            </a:r>
            <a:endParaRPr sz="3600" b="1" i="0" u="none" strike="noStrike" cap="none" dirty="0">
              <a:solidFill>
                <a:srgbClr val="0952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2759782" y="3373293"/>
            <a:ext cx="3624435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000" b="1" dirty="0">
                <a:solidFill>
                  <a:srgbClr val="0952A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fr-FR" sz="2000" b="1" baseline="30000" dirty="0">
                <a:solidFill>
                  <a:srgbClr val="0952A2"/>
                </a:solidFill>
                <a:latin typeface="Calibri"/>
                <a:ea typeface="Calibri"/>
                <a:cs typeface="Calibri"/>
                <a:sym typeface="Calibri"/>
              </a:rPr>
              <a:t>ère</a:t>
            </a:r>
            <a:r>
              <a:rPr lang="fr-FR" sz="2000" b="1" dirty="0">
                <a:solidFill>
                  <a:srgbClr val="0952A2"/>
                </a:solidFill>
                <a:latin typeface="Calibri"/>
                <a:ea typeface="Calibri"/>
                <a:cs typeface="Calibri"/>
                <a:sym typeface="Calibri"/>
              </a:rPr>
              <a:t> édition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000" b="1" dirty="0">
                <a:solidFill>
                  <a:srgbClr val="0952A2"/>
                </a:solidFill>
                <a:latin typeface="Calibri"/>
                <a:ea typeface="Calibri"/>
                <a:cs typeface="Calibri"/>
                <a:sym typeface="Calibri"/>
              </a:rPr>
              <a:t>Année scolaire</a:t>
            </a:r>
            <a:r>
              <a:rPr lang="fr-FR" sz="2000" b="1" i="0" u="none" strike="noStrike" cap="none" dirty="0">
                <a:solidFill>
                  <a:srgbClr val="0952A2"/>
                </a:solidFill>
                <a:latin typeface="Calibri"/>
                <a:ea typeface="Calibri"/>
                <a:cs typeface="Calibri"/>
                <a:sym typeface="Calibri"/>
              </a:rPr>
              <a:t> 2022 / 2023</a:t>
            </a:r>
            <a:endParaRPr sz="2000" b="1" i="0" u="none" strike="noStrike" cap="none" dirty="0">
              <a:solidFill>
                <a:srgbClr val="0952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91;g1177d283178_0_33">
            <a:extLst>
              <a:ext uri="{FF2B5EF4-FFF2-40B4-BE49-F238E27FC236}">
                <a16:creationId xmlns:a16="http://schemas.microsoft.com/office/drawing/2014/main" xmlns="" id="{1DF7DBD3-B118-D54E-9FA8-D8A324779AAA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384217" y="5484242"/>
            <a:ext cx="906513" cy="1056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92;g1177d283178_0_33">
            <a:extLst>
              <a:ext uri="{FF2B5EF4-FFF2-40B4-BE49-F238E27FC236}">
                <a16:creationId xmlns:a16="http://schemas.microsoft.com/office/drawing/2014/main" xmlns="" id="{6636955A-2736-1147-BAF6-1B08F89C0317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404207" y="5360768"/>
            <a:ext cx="1894906" cy="115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Impact 2024 | Agence nationale du sport">
            <a:extLst>
              <a:ext uri="{FF2B5EF4-FFF2-40B4-BE49-F238E27FC236}">
                <a16:creationId xmlns:a16="http://schemas.microsoft.com/office/drawing/2014/main" xmlns="" id="{4A0F03C9-1972-C18A-1A87-549720B04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0979" y="5210888"/>
            <a:ext cx="1581838" cy="158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393599"/>
            <a:ext cx="9144000" cy="646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4682170" y="1369816"/>
            <a:ext cx="3980191" cy="4879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Développer la pratique du tennis de table dans les écoles.</a:t>
            </a:r>
            <a:endParaRPr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Organisation d’un double challenge collaboratif à destination des 12 000</a:t>
            </a:r>
            <a:r>
              <a:rPr lang="fr-FR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écoles affiliées à l’USEP ou à l’UGSEL (partenaires de la FFTT) :</a:t>
            </a:r>
          </a:p>
          <a:p>
            <a:pPr marL="285750" lvl="0" indent="-28575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fr-FR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Challenge « record de points »</a:t>
            </a:r>
          </a:p>
          <a:p>
            <a:pPr marL="285750" lvl="0" indent="-28575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fr-FR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Challenge « 100% ping »  </a:t>
            </a: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fr-FR" sz="1000" b="1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Cette action vise à favoriser une pratique partiellement autonome des élèves, et doit contribuer aux 30mn APQ en complément de l’EPS. Elle peut se dérouler lors des temps scolaires et périscolaires.</a:t>
            </a: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Idéalement, inciter les écoles à ce que cette semaine-là, les 30mn APQ soit quasi-exclusivement liés au challenge des récréations.</a:t>
            </a:r>
            <a:endParaRPr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17907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5A19"/>
              </a:buClr>
              <a:buSzPts val="1400"/>
              <a:buFont typeface="Verdana"/>
              <a:buNone/>
            </a:pPr>
            <a:endParaRPr dirty="0"/>
          </a:p>
        </p:txBody>
      </p:sp>
      <p:pic>
        <p:nvPicPr>
          <p:cNvPr id="81" name="Google Shape;81;p4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49605" y="3916865"/>
            <a:ext cx="4010779" cy="217482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4"/>
          <p:cNvSpPr txBox="1">
            <a:spLocks noGrp="1"/>
          </p:cNvSpPr>
          <p:nvPr>
            <p:ph type="ctrTitle"/>
          </p:nvPr>
        </p:nvSpPr>
        <p:spPr>
          <a:xfrm>
            <a:off x="426790" y="350475"/>
            <a:ext cx="8249842" cy="305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2A2"/>
              </a:buClr>
              <a:buSzPct val="100000"/>
              <a:buFont typeface="Calibri"/>
              <a:buNone/>
            </a:pPr>
            <a:r>
              <a:rPr lang="fr-FR"/>
              <a:t>Pourquoi ? Pour qui ?</a:t>
            </a:r>
            <a:endParaRPr/>
          </a:p>
        </p:txBody>
      </p:sp>
      <p:sp>
        <p:nvSpPr>
          <p:cNvPr id="83" name="Google Shape;83;p4"/>
          <p:cNvSpPr txBox="1">
            <a:spLocks noGrp="1"/>
          </p:cNvSpPr>
          <p:nvPr>
            <p:ph type="subTitle" idx="4"/>
          </p:nvPr>
        </p:nvSpPr>
        <p:spPr>
          <a:xfrm>
            <a:off x="426790" y="687504"/>
            <a:ext cx="8249842" cy="386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2400"/>
              <a:buFont typeface="Arial"/>
              <a:buNone/>
            </a:pPr>
            <a:r>
              <a:rPr lang="fr-FR"/>
              <a:t>OBJECTIF DE L'OPÉRATION</a:t>
            </a:r>
            <a:endParaRPr/>
          </a:p>
        </p:txBody>
      </p:sp>
      <p:pic>
        <p:nvPicPr>
          <p:cNvPr id="7" name="Espace réservé pour une image  6" descr="Une image contenant bâtiment, extérieur, terrain&#10;&#10;Description générée automatiquement">
            <a:extLst>
              <a:ext uri="{FF2B5EF4-FFF2-40B4-BE49-F238E27FC236}">
                <a16:creationId xmlns:a16="http://schemas.microsoft.com/office/drawing/2014/main" xmlns="" id="{9C50B895-75FC-0058-CFDD-52D2EC35BE56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4"/>
          <a:srcRect l="7468" r="7468"/>
          <a:stretch>
            <a:fillRect/>
          </a:stretch>
        </p:blipFill>
        <p:spPr>
          <a:xfrm>
            <a:off x="451054" y="1369816"/>
            <a:ext cx="4010778" cy="217482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4571999" y="1369816"/>
            <a:ext cx="4222679" cy="4392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Communication de l’opération </a:t>
            </a:r>
            <a:r>
              <a:rPr lang="fr-FR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à partir du 24 novembre</a:t>
            </a: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à J-130 de l’opération puis à J-30 pour relancer l’information.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-FR" sz="1100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Pendant la semaine Olympique et Paralympique, entre le 3 et le 7 avril 2023</a:t>
            </a: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organisation de 2 défis répartis sur 4 journées, simultanément dans toutes les écoles USEP et UGSEL de Métropole et Outre-Mer.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-FR" sz="1100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Afin d’uniformiser cette opération et permettre au maximum d’élèves de participer, volonté de </a:t>
            </a:r>
            <a:r>
              <a:rPr lang="fr-FR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baliser une journée pour chaque niveau</a:t>
            </a: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: CM2, CM1, CE2 et CE1/CP, peu importe la répartition au cours de la semaine</a:t>
            </a:r>
            <a:endParaRPr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-FR" sz="1000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Si l’idéal est de réaliser les défis sur la ou les tables de ping de l’école, les tables « artisanales » (avec 2 ou 4 tables de cantine collées + 1 filet) sont aussi acceptées.  </a:t>
            </a:r>
            <a:endParaRPr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17907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5A19"/>
              </a:buClr>
              <a:buSzPts val="1400"/>
              <a:buFont typeface="Verdana"/>
              <a:buNone/>
            </a:pPr>
            <a:endParaRPr dirty="0"/>
          </a:p>
        </p:txBody>
      </p:sp>
      <p:pic>
        <p:nvPicPr>
          <p:cNvPr id="81" name="Google Shape;81;p4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49606" y="3916864"/>
            <a:ext cx="3977728" cy="215690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4"/>
          <p:cNvSpPr txBox="1">
            <a:spLocks noGrp="1"/>
          </p:cNvSpPr>
          <p:nvPr>
            <p:ph type="ctrTitle"/>
          </p:nvPr>
        </p:nvSpPr>
        <p:spPr>
          <a:xfrm>
            <a:off x="426790" y="350475"/>
            <a:ext cx="8249842" cy="305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2A2"/>
              </a:buClr>
              <a:buSzPct val="100000"/>
              <a:buFont typeface="Calibri"/>
              <a:buNone/>
            </a:pPr>
            <a:r>
              <a:rPr lang="fr-FR" dirty="0"/>
              <a:t>Quand ?</a:t>
            </a:r>
            <a:endParaRPr dirty="0"/>
          </a:p>
        </p:txBody>
      </p:sp>
      <p:sp>
        <p:nvSpPr>
          <p:cNvPr id="83" name="Google Shape;83;p4"/>
          <p:cNvSpPr txBox="1">
            <a:spLocks noGrp="1"/>
          </p:cNvSpPr>
          <p:nvPr>
            <p:ph type="subTitle" idx="4"/>
          </p:nvPr>
        </p:nvSpPr>
        <p:spPr>
          <a:xfrm>
            <a:off x="426790" y="687504"/>
            <a:ext cx="8249842" cy="386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2400"/>
              <a:buFont typeface="Arial"/>
              <a:buNone/>
            </a:pPr>
            <a:r>
              <a:rPr lang="fr-FR" dirty="0"/>
              <a:t>DEROULEMENT DE L'OPÉRATION</a:t>
            </a:r>
            <a:endParaRPr dirty="0"/>
          </a:p>
        </p:txBody>
      </p:sp>
      <p:pic>
        <p:nvPicPr>
          <p:cNvPr id="5" name="Espace réservé pour une image  4" descr="Une image contenant bâtiment, extérieur, terrain&#10;&#10;Description générée automatiquement">
            <a:extLst>
              <a:ext uri="{FF2B5EF4-FFF2-40B4-BE49-F238E27FC236}">
                <a16:creationId xmlns:a16="http://schemas.microsoft.com/office/drawing/2014/main" xmlns="" id="{E290C098-CAB7-17CA-6674-A2294EEC3D3D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4"/>
          <a:srcRect l="7468" r="7468"/>
          <a:stretch>
            <a:fillRect/>
          </a:stretch>
        </p:blipFill>
        <p:spPr>
          <a:xfrm>
            <a:off x="451053" y="1369816"/>
            <a:ext cx="3977728" cy="2156906"/>
          </a:xfrm>
        </p:spPr>
      </p:pic>
    </p:spTree>
    <p:extLst>
      <p:ext uri="{BB962C8B-B14F-4D97-AF65-F5344CB8AC3E}">
        <p14:creationId xmlns:p14="http://schemas.microsoft.com/office/powerpoint/2010/main" xmlns="" val="3460329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4494882" y="1250731"/>
            <a:ext cx="4167479" cy="5076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Volonté que le maximum d’élèves de chaque niveau participent aux 2 défis du « challenge des récréations » </a:t>
            </a:r>
            <a:r>
              <a:rPr lang="fr-FR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-FR" sz="8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fr-FR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Le défi « record de points »</a:t>
            </a:r>
            <a:r>
              <a:rPr lang="fr-FR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</a:pPr>
            <a:endParaRPr lang="fr-FR" sz="6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Comptabilisation de toutes les séries d’échanges réalisées chaque jour par les élèves de chaque niveau pour obtenir le score de chaque école. 1 échange réussi = 1 point comptabilisé pour ce défi (possibilité de jouer en mode « balle qui roule » pour les CP/CE1)</a:t>
            </a: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</a:pPr>
            <a:endParaRPr lang="fr-FR" sz="8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La même paire d’élèves ne peut pas marquer plus de 15 points pour son école dans ce défi lors de la semaine du challenge.</a:t>
            </a: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fr-FR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fr-FR" sz="10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fr-FR" sz="8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fr-FR" sz="1200" b="1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17907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5A19"/>
              </a:buClr>
              <a:buSzPts val="1400"/>
              <a:buFont typeface="Verdana"/>
              <a:buNone/>
            </a:pPr>
            <a:endParaRPr dirty="0"/>
          </a:p>
        </p:txBody>
      </p:sp>
      <p:pic>
        <p:nvPicPr>
          <p:cNvPr id="81" name="Google Shape;81;p4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49606" y="3916865"/>
            <a:ext cx="3926912" cy="212935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4"/>
          <p:cNvSpPr txBox="1">
            <a:spLocks noGrp="1"/>
          </p:cNvSpPr>
          <p:nvPr>
            <p:ph type="ctrTitle"/>
          </p:nvPr>
        </p:nvSpPr>
        <p:spPr>
          <a:xfrm>
            <a:off x="426790" y="350475"/>
            <a:ext cx="8249842" cy="305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2A2"/>
              </a:buClr>
              <a:buSzPct val="100000"/>
              <a:buFont typeface="Calibri"/>
              <a:buNone/>
            </a:pPr>
            <a:r>
              <a:rPr lang="fr-FR" dirty="0"/>
              <a:t>Comment ?</a:t>
            </a:r>
            <a:endParaRPr dirty="0"/>
          </a:p>
        </p:txBody>
      </p:sp>
      <p:sp>
        <p:nvSpPr>
          <p:cNvPr id="83" name="Google Shape;83;p4"/>
          <p:cNvSpPr txBox="1">
            <a:spLocks noGrp="1"/>
          </p:cNvSpPr>
          <p:nvPr>
            <p:ph type="subTitle" idx="4"/>
          </p:nvPr>
        </p:nvSpPr>
        <p:spPr>
          <a:xfrm>
            <a:off x="426790" y="687504"/>
            <a:ext cx="8249842" cy="386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fr-FR" dirty="0"/>
              <a:t>DEROULEMENT DE L'OPÉRATION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2400"/>
              <a:buFont typeface="Arial"/>
              <a:buNone/>
            </a:pPr>
            <a:endParaRPr dirty="0"/>
          </a:p>
        </p:txBody>
      </p:sp>
      <p:pic>
        <p:nvPicPr>
          <p:cNvPr id="7" name="Espace réservé pour une image  6" descr="Une image contenant bâtiment, extérieur, terrain&#10;&#10;Description générée automatiquement">
            <a:extLst>
              <a:ext uri="{FF2B5EF4-FFF2-40B4-BE49-F238E27FC236}">
                <a16:creationId xmlns:a16="http://schemas.microsoft.com/office/drawing/2014/main" xmlns="" id="{9C50B895-75FC-0058-CFDD-52D2EC35BE56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4"/>
          <a:srcRect l="7468" r="7468"/>
          <a:stretch>
            <a:fillRect/>
          </a:stretch>
        </p:blipFill>
        <p:spPr>
          <a:xfrm>
            <a:off x="451053" y="1369816"/>
            <a:ext cx="3926911" cy="2129351"/>
          </a:xfrm>
        </p:spPr>
      </p:pic>
    </p:spTree>
    <p:extLst>
      <p:ext uri="{BB962C8B-B14F-4D97-AF65-F5344CB8AC3E}">
        <p14:creationId xmlns:p14="http://schemas.microsoft.com/office/powerpoint/2010/main" xmlns="" val="1367004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4509153" y="1222269"/>
            <a:ext cx="4167479" cy="4879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fr-FR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Le défi « record de points »</a:t>
            </a:r>
            <a:r>
              <a:rPr lang="fr-FR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(suite)</a:t>
            </a: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fr-FR" sz="8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Le score final sera divisé par le nombre de tables utilisées lors du challenge des récréations, pour permettre même aux plus petites écoles d’obtenir le meilleur résultat de son département.</a:t>
            </a: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fr-FR" sz="8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L’autonomie des enfants est favorisée dans ce comptage, sous l’œil bienveillant d’un adulte qui doit pouvoir valider les scores réalisés.</a:t>
            </a: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fr-FR" sz="8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Chaque soir, il sera demandé aux écoles de faire remonter à la FFTT leur score en cours, avec communication en temps réel à toutes les écoles participantes des scores cumulés par département. </a:t>
            </a:r>
            <a:endParaRPr lang="fr-FR" b="1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fr-FR" sz="1200" b="1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17907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5A19"/>
              </a:buClr>
              <a:buSzPts val="1400"/>
              <a:buFont typeface="Verdana"/>
              <a:buNone/>
            </a:pPr>
            <a:endParaRPr dirty="0"/>
          </a:p>
        </p:txBody>
      </p:sp>
      <p:pic>
        <p:nvPicPr>
          <p:cNvPr id="81" name="Google Shape;81;p4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49606" y="3916865"/>
            <a:ext cx="3926912" cy="212935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4"/>
          <p:cNvSpPr txBox="1">
            <a:spLocks noGrp="1"/>
          </p:cNvSpPr>
          <p:nvPr>
            <p:ph type="ctrTitle"/>
          </p:nvPr>
        </p:nvSpPr>
        <p:spPr>
          <a:xfrm>
            <a:off x="426790" y="350475"/>
            <a:ext cx="8249842" cy="305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2A2"/>
              </a:buClr>
              <a:buSzPct val="100000"/>
              <a:buFont typeface="Calibri"/>
              <a:buNone/>
            </a:pPr>
            <a:r>
              <a:rPr lang="fr-FR" dirty="0"/>
              <a:t>Comment ?</a:t>
            </a:r>
            <a:endParaRPr dirty="0"/>
          </a:p>
        </p:txBody>
      </p:sp>
      <p:sp>
        <p:nvSpPr>
          <p:cNvPr id="83" name="Google Shape;83;p4"/>
          <p:cNvSpPr txBox="1">
            <a:spLocks noGrp="1"/>
          </p:cNvSpPr>
          <p:nvPr>
            <p:ph type="subTitle" idx="4"/>
          </p:nvPr>
        </p:nvSpPr>
        <p:spPr>
          <a:xfrm>
            <a:off x="426790" y="687504"/>
            <a:ext cx="8249842" cy="386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fr-FR" dirty="0"/>
              <a:t>DEROULEMENT DE L'OPÉRATION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2400"/>
              <a:buFont typeface="Arial"/>
              <a:buNone/>
            </a:pPr>
            <a:endParaRPr dirty="0"/>
          </a:p>
        </p:txBody>
      </p:sp>
      <p:pic>
        <p:nvPicPr>
          <p:cNvPr id="7" name="Espace réservé pour une image  6" descr="Une image contenant bâtiment, extérieur, terrain&#10;&#10;Description générée automatiquement">
            <a:extLst>
              <a:ext uri="{FF2B5EF4-FFF2-40B4-BE49-F238E27FC236}">
                <a16:creationId xmlns:a16="http://schemas.microsoft.com/office/drawing/2014/main" xmlns="" id="{9C50B895-75FC-0058-CFDD-52D2EC35BE56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4"/>
          <a:srcRect l="7468" r="7468"/>
          <a:stretch>
            <a:fillRect/>
          </a:stretch>
        </p:blipFill>
        <p:spPr>
          <a:xfrm>
            <a:off x="451053" y="1369816"/>
            <a:ext cx="3926911" cy="2129351"/>
          </a:xfrm>
        </p:spPr>
      </p:pic>
    </p:spTree>
    <p:extLst>
      <p:ext uri="{BB962C8B-B14F-4D97-AF65-F5344CB8AC3E}">
        <p14:creationId xmlns:p14="http://schemas.microsoft.com/office/powerpoint/2010/main" xmlns="" val="3692406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4509153" y="1290525"/>
            <a:ext cx="4167479" cy="4879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fr-FR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Le défi</a:t>
            </a:r>
            <a:r>
              <a:rPr lang="fr-FR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« 100% ping »</a:t>
            </a: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fr-FR" sz="10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Le but est de réussir à obtenir le plus fort taux d’utilisation de la ou les tables de ping de l’école, en essayant de faire jouer 100% des élèves de l’école lors de la semaine du « challenge des récréations ».</a:t>
            </a: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fr-FR" sz="10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 échange A/R minimum par enfant pour valider sa participation à ce défi, quelque soit la forme utilisée (jeu libre, manège, match…). Pour les l’élèves de CP/CE1, une utilisation de la table en « balle qui roule » est autorisée.</a:t>
            </a: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fr-FR" sz="10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Toutes les écoles ayant atteint le « 100% ping » recevront une récompense par la FFTT.</a:t>
            </a:r>
          </a:p>
          <a:p>
            <a:pPr marL="285750" lvl="0" indent="-28575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fr-FR" sz="10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fr-FR" sz="8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lang="fr-FR" b="1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fr-FR" sz="1200" b="1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17907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5A19"/>
              </a:buClr>
              <a:buSzPts val="1400"/>
              <a:buFont typeface="Verdana"/>
              <a:buNone/>
            </a:pPr>
            <a:endParaRPr dirty="0"/>
          </a:p>
        </p:txBody>
      </p:sp>
      <p:pic>
        <p:nvPicPr>
          <p:cNvPr id="81" name="Google Shape;81;p4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49606" y="3916865"/>
            <a:ext cx="3926912" cy="212935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4"/>
          <p:cNvSpPr txBox="1">
            <a:spLocks noGrp="1"/>
          </p:cNvSpPr>
          <p:nvPr>
            <p:ph type="ctrTitle"/>
          </p:nvPr>
        </p:nvSpPr>
        <p:spPr>
          <a:xfrm>
            <a:off x="426790" y="350475"/>
            <a:ext cx="8249842" cy="305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2A2"/>
              </a:buClr>
              <a:buSzPct val="100000"/>
              <a:buFont typeface="Calibri"/>
              <a:buNone/>
            </a:pPr>
            <a:r>
              <a:rPr lang="fr-FR" dirty="0"/>
              <a:t>Comment ?</a:t>
            </a:r>
            <a:endParaRPr dirty="0"/>
          </a:p>
        </p:txBody>
      </p:sp>
      <p:sp>
        <p:nvSpPr>
          <p:cNvPr id="83" name="Google Shape;83;p4"/>
          <p:cNvSpPr txBox="1">
            <a:spLocks noGrp="1"/>
          </p:cNvSpPr>
          <p:nvPr>
            <p:ph type="subTitle" idx="4"/>
          </p:nvPr>
        </p:nvSpPr>
        <p:spPr>
          <a:xfrm>
            <a:off x="426790" y="687504"/>
            <a:ext cx="8249842" cy="386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fr-FR" dirty="0"/>
              <a:t>DEROULEMENT DE L'OPÉRATION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2400"/>
              <a:buFont typeface="Arial"/>
              <a:buNone/>
            </a:pPr>
            <a:endParaRPr dirty="0"/>
          </a:p>
        </p:txBody>
      </p:sp>
      <p:pic>
        <p:nvPicPr>
          <p:cNvPr id="7" name="Espace réservé pour une image  6" descr="Une image contenant bâtiment, extérieur, terrain&#10;&#10;Description générée automatiquement">
            <a:extLst>
              <a:ext uri="{FF2B5EF4-FFF2-40B4-BE49-F238E27FC236}">
                <a16:creationId xmlns:a16="http://schemas.microsoft.com/office/drawing/2014/main" xmlns="" id="{9C50B895-75FC-0058-CFDD-52D2EC35BE56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4"/>
          <a:srcRect l="7468" r="7468"/>
          <a:stretch>
            <a:fillRect/>
          </a:stretch>
        </p:blipFill>
        <p:spPr>
          <a:xfrm>
            <a:off x="451053" y="1369816"/>
            <a:ext cx="3926911" cy="2129351"/>
          </a:xfrm>
        </p:spPr>
      </p:pic>
    </p:spTree>
    <p:extLst>
      <p:ext uri="{BB962C8B-B14F-4D97-AF65-F5344CB8AC3E}">
        <p14:creationId xmlns:p14="http://schemas.microsoft.com/office/powerpoint/2010/main" xmlns="" val="2038683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4494882" y="1369816"/>
            <a:ext cx="4167479" cy="4879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fr-FR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* Le défi « record de points »</a:t>
            </a:r>
            <a:r>
              <a:rPr lang="fr-FR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Une fois le score final de chaque école transmis en fin de semaine à la FFTT, il sera cumulé par département. Le résultat de ce défi sera communiqué par la FFTT à toutes écoles et récompensera tous les départements ayant eu au moins 3 écoles participantes d’un kit de matériel (raquettes et balles), avec bonus aux 5 premiers, ainsi que la ou les 2 meilleures écoles de chacun d’eux. </a:t>
            </a: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</a:pPr>
            <a:endParaRPr lang="fr-FR" sz="9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* Le défi</a:t>
            </a:r>
            <a:r>
              <a:rPr lang="fr-FR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« 100% ping »</a:t>
            </a:r>
            <a:endParaRPr lang="fr-FR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Pour ce challenge, un diplôme sera réalisé et envoyé à toutes les écoles ayant réussi à faire jouer 100% des élèves de l’école lors de la semaine du « challenge des récréations ».</a:t>
            </a: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fr-FR" sz="8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fr-FR" b="1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fr-FR" sz="1200" b="1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17907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5A19"/>
              </a:buClr>
              <a:buSzPts val="1400"/>
              <a:buFont typeface="Verdana"/>
              <a:buNone/>
            </a:pPr>
            <a:endParaRPr dirty="0"/>
          </a:p>
        </p:txBody>
      </p:sp>
      <p:pic>
        <p:nvPicPr>
          <p:cNvPr id="81" name="Google Shape;81;p4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49606" y="3916865"/>
            <a:ext cx="3926912" cy="212935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4"/>
          <p:cNvSpPr txBox="1">
            <a:spLocks noGrp="1"/>
          </p:cNvSpPr>
          <p:nvPr>
            <p:ph type="ctrTitle"/>
          </p:nvPr>
        </p:nvSpPr>
        <p:spPr>
          <a:xfrm>
            <a:off x="426790" y="350475"/>
            <a:ext cx="8249842" cy="305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2A2"/>
              </a:buClr>
              <a:buSzPct val="100000"/>
              <a:buFont typeface="Calibri"/>
              <a:buNone/>
            </a:pPr>
            <a:r>
              <a:rPr lang="fr-FR" dirty="0"/>
              <a:t>Comment ?</a:t>
            </a:r>
            <a:endParaRPr dirty="0"/>
          </a:p>
        </p:txBody>
      </p:sp>
      <p:sp>
        <p:nvSpPr>
          <p:cNvPr id="83" name="Google Shape;83;p4"/>
          <p:cNvSpPr txBox="1">
            <a:spLocks noGrp="1"/>
          </p:cNvSpPr>
          <p:nvPr>
            <p:ph type="subTitle" idx="4"/>
          </p:nvPr>
        </p:nvSpPr>
        <p:spPr>
          <a:xfrm>
            <a:off x="426790" y="687504"/>
            <a:ext cx="8249842" cy="386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fr-FR" dirty="0"/>
              <a:t>DOTATION DE L'OPÉRATION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2400"/>
              <a:buFont typeface="Arial"/>
              <a:buNone/>
            </a:pPr>
            <a:endParaRPr dirty="0"/>
          </a:p>
        </p:txBody>
      </p:sp>
      <p:pic>
        <p:nvPicPr>
          <p:cNvPr id="7" name="Espace réservé pour une image  6" descr="Une image contenant bâtiment, extérieur, terrain&#10;&#10;Description générée automatiquement">
            <a:extLst>
              <a:ext uri="{FF2B5EF4-FFF2-40B4-BE49-F238E27FC236}">
                <a16:creationId xmlns:a16="http://schemas.microsoft.com/office/drawing/2014/main" xmlns="" id="{9C50B895-75FC-0058-CFDD-52D2EC35BE56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4"/>
          <a:srcRect l="7468" r="7468"/>
          <a:stretch>
            <a:fillRect/>
          </a:stretch>
        </p:blipFill>
        <p:spPr>
          <a:xfrm>
            <a:off x="451053" y="1369816"/>
            <a:ext cx="3926911" cy="2129351"/>
          </a:xfrm>
        </p:spPr>
      </p:pic>
    </p:spTree>
    <p:extLst>
      <p:ext uri="{BB962C8B-B14F-4D97-AF65-F5344CB8AC3E}">
        <p14:creationId xmlns:p14="http://schemas.microsoft.com/office/powerpoint/2010/main" xmlns="" val="3944751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177d283178_0_48"/>
          <p:cNvSpPr txBox="1">
            <a:spLocks noGrp="1"/>
          </p:cNvSpPr>
          <p:nvPr>
            <p:ph type="ctrTitle"/>
          </p:nvPr>
        </p:nvSpPr>
        <p:spPr>
          <a:xfrm>
            <a:off x="426790" y="350475"/>
            <a:ext cx="82497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r-FR" dirty="0"/>
              <a:t>La mise en </a:t>
            </a:r>
            <a:r>
              <a:rPr lang="fr-FR" dirty="0" err="1"/>
              <a:t>oeuvre</a:t>
            </a:r>
            <a:endParaRPr dirty="0"/>
          </a:p>
        </p:txBody>
      </p:sp>
      <p:sp>
        <p:nvSpPr>
          <p:cNvPr id="125" name="Google Shape;125;g1177d283178_0_48"/>
          <p:cNvSpPr txBox="1">
            <a:spLocks noGrp="1"/>
          </p:cNvSpPr>
          <p:nvPr>
            <p:ph type="subTitle" idx="2"/>
          </p:nvPr>
        </p:nvSpPr>
        <p:spPr>
          <a:xfrm>
            <a:off x="426790" y="687504"/>
            <a:ext cx="82497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fr-FR" dirty="0"/>
              <a:t>MODE OPÉRATOIRE</a:t>
            </a:r>
            <a:endParaRPr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E5D21053-E42F-9D20-9F60-D0156DEE28D0}"/>
              </a:ext>
            </a:extLst>
          </p:cNvPr>
          <p:cNvSpPr txBox="1"/>
          <p:nvPr/>
        </p:nvSpPr>
        <p:spPr>
          <a:xfrm>
            <a:off x="1057619" y="2328512"/>
            <a:ext cx="3106758" cy="6771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Communication USEP &amp; UGSEL</a:t>
            </a:r>
          </a:p>
          <a:p>
            <a:pPr algn="ctr"/>
            <a:r>
              <a:rPr lang="fr-FR" sz="1200" dirty="0" err="1">
                <a:solidFill>
                  <a:schemeClr val="accent1"/>
                </a:solidFill>
              </a:rPr>
              <a:t>cf</a:t>
            </a:r>
            <a:r>
              <a:rPr lang="fr-FR" sz="1200" dirty="0">
                <a:solidFill>
                  <a:schemeClr val="accent1"/>
                </a:solidFill>
              </a:rPr>
              <a:t> inscription au challenge des récréations</a:t>
            </a:r>
          </a:p>
          <a:p>
            <a:pPr algn="ctr"/>
            <a:r>
              <a:rPr lang="fr-FR" sz="1200" dirty="0">
                <a:solidFill>
                  <a:schemeClr val="accent1"/>
                </a:solidFill>
              </a:rPr>
              <a:t>vers leurs écoles affiliées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A798C501-D09D-F27C-5735-6F6C049110F8}"/>
              </a:ext>
            </a:extLst>
          </p:cNvPr>
          <p:cNvSpPr txBox="1"/>
          <p:nvPr/>
        </p:nvSpPr>
        <p:spPr>
          <a:xfrm>
            <a:off x="5578867" y="2347583"/>
            <a:ext cx="2733358" cy="6771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Communication FFTT</a:t>
            </a:r>
          </a:p>
          <a:p>
            <a:pPr algn="ctr"/>
            <a:r>
              <a:rPr lang="fr-FR" sz="1200" dirty="0">
                <a:solidFill>
                  <a:schemeClr val="accent1"/>
                </a:solidFill>
              </a:rPr>
              <a:t>pour info et liens avec écoles</a:t>
            </a:r>
          </a:p>
          <a:p>
            <a:pPr algn="ctr"/>
            <a:r>
              <a:rPr lang="fr-FR" sz="1200" dirty="0">
                <a:solidFill>
                  <a:schemeClr val="accent1"/>
                </a:solidFill>
              </a:rPr>
              <a:t>vers ligues/comités/clubs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F800AF6F-A3E7-B7F8-B5AE-E650CF16C086}"/>
              </a:ext>
            </a:extLst>
          </p:cNvPr>
          <p:cNvSpPr txBox="1"/>
          <p:nvPr/>
        </p:nvSpPr>
        <p:spPr>
          <a:xfrm>
            <a:off x="2286000" y="1480651"/>
            <a:ext cx="4572000" cy="4924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Elaboration stratégie générale par FFTT</a:t>
            </a:r>
          </a:p>
          <a:p>
            <a:pPr algn="ctr"/>
            <a:r>
              <a:rPr lang="fr-FR" sz="1200" dirty="0">
                <a:solidFill>
                  <a:schemeClr val="accent1"/>
                </a:solidFill>
              </a:rPr>
              <a:t>et création du Google Forms (GF) d’inscription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D9855BC9-7433-2C8B-A616-CC7C498C8174}"/>
              </a:ext>
            </a:extLst>
          </p:cNvPr>
          <p:cNvSpPr txBox="1"/>
          <p:nvPr/>
        </p:nvSpPr>
        <p:spPr>
          <a:xfrm>
            <a:off x="2644048" y="3429000"/>
            <a:ext cx="4196971" cy="7822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b="1" dirty="0">
                <a:solidFill>
                  <a:schemeClr val="accent1"/>
                </a:solidFill>
                <a:highlight>
                  <a:srgbClr val="FFFFFF"/>
                </a:highlight>
              </a:rPr>
              <a:t>Réalisation des</a:t>
            </a:r>
            <a:r>
              <a:rPr lang="fr-FR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2 </a:t>
            </a:r>
            <a:r>
              <a:rPr lang="fr-FR" b="1" dirty="0">
                <a:solidFill>
                  <a:schemeClr val="accent1"/>
                </a:solidFill>
                <a:highlight>
                  <a:srgbClr val="FFFFFF"/>
                </a:highlight>
              </a:rPr>
              <a:t>défis</a:t>
            </a:r>
            <a:r>
              <a:rPr lang="fr-FR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du « challenge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b="1" dirty="0">
                <a:solidFill>
                  <a:schemeClr val="accent1"/>
                </a:solidFill>
                <a:highlight>
                  <a:srgbClr val="FFFFFF"/>
                </a:highlight>
              </a:rPr>
              <a:t>des récréations » par les écoles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2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(entre le 3 et le </a:t>
            </a:r>
            <a:r>
              <a:rPr lang="fr-FR" sz="1200" dirty="0">
                <a:solidFill>
                  <a:schemeClr val="accent1"/>
                </a:solidFill>
                <a:highlight>
                  <a:srgbClr val="FFFFFF"/>
                </a:highlight>
              </a:rPr>
              <a:t>7</a:t>
            </a:r>
            <a:r>
              <a:rPr lang="fr-FR" sz="12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avril 2023)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F67BAA27-942C-2641-8970-FF49430D8B9C}"/>
              </a:ext>
            </a:extLst>
          </p:cNvPr>
          <p:cNvSpPr txBox="1"/>
          <p:nvPr/>
        </p:nvSpPr>
        <p:spPr>
          <a:xfrm>
            <a:off x="1859095" y="4580086"/>
            <a:ext cx="559656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Envoi des résultats par les écoles </a:t>
            </a:r>
          </a:p>
          <a:p>
            <a:pPr algn="ctr"/>
            <a:r>
              <a:rPr lang="fr-FR" b="1" dirty="0">
                <a:solidFill>
                  <a:schemeClr val="accent1"/>
                </a:solidFill>
              </a:rPr>
              <a:t>vers la FFTT + vers l’USEP ou l’UGSEL</a:t>
            </a:r>
          </a:p>
          <a:p>
            <a:pPr algn="ctr"/>
            <a:r>
              <a:rPr lang="fr-FR" sz="1200" dirty="0">
                <a:solidFill>
                  <a:schemeClr val="accent1"/>
                </a:solidFill>
              </a:rPr>
              <a:t>(avant fin avril)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68E38732-1D14-43CB-CCC3-767AAD03E8C2}"/>
              </a:ext>
            </a:extLst>
          </p:cNvPr>
          <p:cNvSpPr txBox="1"/>
          <p:nvPr/>
        </p:nvSpPr>
        <p:spPr>
          <a:xfrm>
            <a:off x="2329839" y="5673340"/>
            <a:ext cx="4825388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Envoi des récompenses par la FFTT aux écoles et élèves gagnants </a:t>
            </a:r>
            <a:r>
              <a:rPr lang="fr-FR" sz="1200" dirty="0">
                <a:solidFill>
                  <a:schemeClr val="accent1"/>
                </a:solidFill>
              </a:rPr>
              <a:t>(en mai 2023)</a:t>
            </a:r>
            <a:endParaRPr lang="fr-FR" dirty="0">
              <a:solidFill>
                <a:schemeClr val="accent1"/>
              </a:solidFill>
            </a:endParaRP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xmlns="" id="{07A925E6-20BD-540F-5A80-5F2892849FDD}"/>
              </a:ext>
            </a:extLst>
          </p:cNvPr>
          <p:cNvCxnSpPr>
            <a:cxnSpLocks/>
          </p:cNvCxnSpPr>
          <p:nvPr/>
        </p:nvCxnSpPr>
        <p:spPr>
          <a:xfrm>
            <a:off x="3317225" y="3024691"/>
            <a:ext cx="263257" cy="385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xmlns="" id="{D30BB413-A1FE-8F56-CECB-30A844F117E4}"/>
              </a:ext>
            </a:extLst>
          </p:cNvPr>
          <p:cNvCxnSpPr>
            <a:cxnSpLocks/>
          </p:cNvCxnSpPr>
          <p:nvPr/>
        </p:nvCxnSpPr>
        <p:spPr>
          <a:xfrm>
            <a:off x="4886905" y="5287972"/>
            <a:ext cx="12160" cy="361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xmlns="" id="{CE35280F-56B6-EF8D-E30E-C360C3575DAD}"/>
              </a:ext>
            </a:extLst>
          </p:cNvPr>
          <p:cNvCxnSpPr>
            <a:cxnSpLocks/>
          </p:cNvCxnSpPr>
          <p:nvPr/>
        </p:nvCxnSpPr>
        <p:spPr>
          <a:xfrm flipH="1">
            <a:off x="6070294" y="3066926"/>
            <a:ext cx="173517" cy="326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xmlns="" id="{4659B0B2-CC6B-1B20-0017-6A5FBF777B19}"/>
              </a:ext>
            </a:extLst>
          </p:cNvPr>
          <p:cNvCxnSpPr>
            <a:cxnSpLocks/>
          </p:cNvCxnSpPr>
          <p:nvPr/>
        </p:nvCxnSpPr>
        <p:spPr>
          <a:xfrm>
            <a:off x="4886905" y="4211202"/>
            <a:ext cx="0" cy="366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A27A6A2A-344F-CDAC-8738-42215D1FF7E8}"/>
              </a:ext>
            </a:extLst>
          </p:cNvPr>
          <p:cNvSpPr txBox="1"/>
          <p:nvPr/>
        </p:nvSpPr>
        <p:spPr>
          <a:xfrm>
            <a:off x="4164377" y="2370362"/>
            <a:ext cx="1399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1"/>
                </a:solidFill>
              </a:rPr>
              <a:t>À partir du 24 </a:t>
            </a:r>
            <a:r>
              <a:rPr lang="fr-FR" sz="1200" dirty="0" err="1">
                <a:solidFill>
                  <a:schemeClr val="accent1"/>
                </a:solidFill>
              </a:rPr>
              <a:t>nov</a:t>
            </a:r>
            <a:r>
              <a:rPr lang="fr-FR" sz="1200" dirty="0">
                <a:solidFill>
                  <a:schemeClr val="accent1"/>
                </a:solidFill>
              </a:rPr>
              <a:t> 2022</a:t>
            </a:r>
          </a:p>
          <a:p>
            <a:pPr algn="ctr"/>
            <a:r>
              <a:rPr lang="fr-FR" sz="1200" dirty="0">
                <a:solidFill>
                  <a:schemeClr val="accent1"/>
                </a:solidFill>
              </a:rPr>
              <a:t>(J-130, puis J-30)</a:t>
            </a:r>
          </a:p>
          <a:p>
            <a:pPr algn="ctr"/>
            <a:endParaRPr lang="fr-FR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6758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177d283178_0_33"/>
          <p:cNvSpPr txBox="1">
            <a:spLocks noGrp="1"/>
          </p:cNvSpPr>
          <p:nvPr>
            <p:ph type="ctrTitle"/>
          </p:nvPr>
        </p:nvSpPr>
        <p:spPr>
          <a:xfrm>
            <a:off x="426790" y="350475"/>
            <a:ext cx="82497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r-FR"/>
              <a:t>Qui ?</a:t>
            </a:r>
            <a:endParaRPr/>
          </a:p>
        </p:txBody>
      </p:sp>
      <p:sp>
        <p:nvSpPr>
          <p:cNvPr id="90" name="Google Shape;90;g1177d283178_0_33"/>
          <p:cNvSpPr txBox="1">
            <a:spLocks noGrp="1"/>
          </p:cNvSpPr>
          <p:nvPr>
            <p:ph type="subTitle" idx="2"/>
          </p:nvPr>
        </p:nvSpPr>
        <p:spPr>
          <a:xfrm>
            <a:off x="426790" y="687504"/>
            <a:ext cx="82497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fr-FR"/>
              <a:t>PARTENAIRES</a:t>
            </a:r>
            <a:endParaRPr/>
          </a:p>
        </p:txBody>
      </p:sp>
      <p:pic>
        <p:nvPicPr>
          <p:cNvPr id="91" name="Google Shape;91;g1177d283178_0_3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551640" y="4334065"/>
            <a:ext cx="906513" cy="1056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1177d283178_0_3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249769" y="4334065"/>
            <a:ext cx="1815649" cy="1056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1177d283178_0_3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458161" y="2432870"/>
            <a:ext cx="1222001" cy="100577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1177d283178_0_33"/>
          <p:cNvSpPr txBox="1"/>
          <p:nvPr/>
        </p:nvSpPr>
        <p:spPr>
          <a:xfrm>
            <a:off x="460700" y="2816536"/>
            <a:ext cx="3997461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rgbClr val="E82928"/>
                </a:solidFill>
                <a:latin typeface="Calibri"/>
                <a:ea typeface="Calibri"/>
                <a:cs typeface="Calibri"/>
                <a:sym typeface="Calibri"/>
              </a:rPr>
              <a:t>Porteur et à l’initiative du projet :</a:t>
            </a:r>
            <a:endParaRPr sz="1800" b="1" i="0" u="none" strike="noStrike" cap="none" dirty="0">
              <a:solidFill>
                <a:srgbClr val="E829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g1177d283178_0_33"/>
          <p:cNvSpPr txBox="1"/>
          <p:nvPr/>
        </p:nvSpPr>
        <p:spPr>
          <a:xfrm>
            <a:off x="337145" y="4867416"/>
            <a:ext cx="1534886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rgbClr val="E82928"/>
                </a:solidFill>
                <a:latin typeface="Calibri"/>
                <a:ea typeface="Calibri"/>
                <a:cs typeface="Calibri"/>
                <a:sym typeface="Calibri"/>
              </a:rPr>
              <a:t>Partenaires :</a:t>
            </a:r>
            <a:endParaRPr sz="1800" b="1" i="0" u="none" strike="noStrike" cap="none" dirty="0">
              <a:solidFill>
                <a:srgbClr val="E829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1177d283178_0_33"/>
          <p:cNvSpPr txBox="1"/>
          <p:nvPr/>
        </p:nvSpPr>
        <p:spPr>
          <a:xfrm>
            <a:off x="776506" y="1504954"/>
            <a:ext cx="7584900" cy="9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</a:rPr>
              <a:t>Cette opération « challenge des récréations » est organisée par la </a:t>
            </a:r>
            <a:r>
              <a:rPr lang="fr-FR" sz="1400" b="0" i="0" u="none" strike="noStrike" cap="none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FFTT, en collaboration avec </a:t>
            </a: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</a:rPr>
              <a:t>l</a:t>
            </a:r>
            <a:r>
              <a:rPr lang="fr-FR" sz="1400" b="0" i="0" u="none" strike="noStrike" cap="none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es fédérations scolaires partenaires, dans le cadre des conventions bipartites signées avec elles.</a:t>
            </a:r>
          </a:p>
        </p:txBody>
      </p:sp>
      <p:cxnSp>
        <p:nvCxnSpPr>
          <p:cNvPr id="100" name="Google Shape;100;g1177d283178_0_33"/>
          <p:cNvCxnSpPr/>
          <p:nvPr/>
        </p:nvCxnSpPr>
        <p:spPr>
          <a:xfrm>
            <a:off x="460700" y="1764187"/>
            <a:ext cx="213900" cy="9000"/>
          </a:xfrm>
          <a:prstGeom prst="straightConnector1">
            <a:avLst/>
          </a:prstGeom>
          <a:noFill/>
          <a:ln w="38100" cap="flat" cmpd="sng">
            <a:solidFill>
              <a:srgbClr val="E82928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026" name="Picture 2" descr="Impact 2024 | Agence nationale du sport">
            <a:extLst>
              <a:ext uri="{FF2B5EF4-FFF2-40B4-BE49-F238E27FC236}">
                <a16:creationId xmlns:a16="http://schemas.microsoft.com/office/drawing/2014/main" xmlns="" id="{7173B766-22FF-D16D-7DDF-F8AE86617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0094" y="4018099"/>
            <a:ext cx="1688274" cy="168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18867</TotalTime>
  <Words>337</Words>
  <Application>Microsoft Office PowerPoint</Application>
  <PresentationFormat>Affichage à l'écran (4:3)</PresentationFormat>
  <Paragraphs>108</Paragraphs>
  <Slides>10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FFTT</vt:lpstr>
      <vt:lpstr>Pourquoi ? Pour qui ?</vt:lpstr>
      <vt:lpstr>Quand ?</vt:lpstr>
      <vt:lpstr>Comment ?</vt:lpstr>
      <vt:lpstr>Comment ?</vt:lpstr>
      <vt:lpstr>Comment ?</vt:lpstr>
      <vt:lpstr>Comment ?</vt:lpstr>
      <vt:lpstr>La mise en oeuvre</vt:lpstr>
      <vt:lpstr>Qui ?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FFTT</dc:title>
  <dc:creator>Dominique Jubert</dc:creator>
  <cp:lastModifiedBy>draym_000</cp:lastModifiedBy>
  <cp:revision>12</cp:revision>
  <cp:lastPrinted>2022-09-05T11:35:54Z</cp:lastPrinted>
  <dcterms:created xsi:type="dcterms:W3CDTF">2017-06-14T12:46:38Z</dcterms:created>
  <dcterms:modified xsi:type="dcterms:W3CDTF">2022-11-28T22:11:07Z</dcterms:modified>
</cp:coreProperties>
</file>